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91" r:id="rId4"/>
    <p:sldId id="280" r:id="rId5"/>
    <p:sldId id="292" r:id="rId6"/>
    <p:sldId id="293" r:id="rId7"/>
    <p:sldId id="294" r:id="rId8"/>
    <p:sldId id="295" r:id="rId9"/>
    <p:sldId id="264" r:id="rId10"/>
  </p:sldIdLst>
  <p:sldSz cx="9144000" cy="6858000" type="screen4x3"/>
  <p:notesSz cx="6858000" cy="9144000"/>
  <p:embeddedFontLst>
    <p:embeddedFont>
      <p:font typeface="SansSerif" panose="020B0604020202020204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7" autoAdjust="0"/>
    <p:restoredTop sz="94632" autoAdjust="0"/>
  </p:normalViewPr>
  <p:slideViewPr>
    <p:cSldViewPr>
      <p:cViewPr varScale="1">
        <p:scale>
          <a:sx n="65" d="100"/>
          <a:sy n="65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95F8-DD21-4396-A6C9-E35378944B33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5EDDE-0B83-410E-A248-D9731938D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71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2598D-9BEA-405B-91EA-865D66D75543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FC1B-172C-4C35-8626-A7943E4CE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63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FC1B-172C-4C35-8626-A7943E4CEAF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92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71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57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33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0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3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93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12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1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21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AB7-9E39-47CA-BF74-222A4C7831ED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3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4AB7-9E39-47CA-BF74-222A4C7831ED}" type="datetimeFigureOut">
              <a:rPr lang="pt-BR" smtClean="0"/>
              <a:t>23/05/2017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2E57A-F79E-4ED5-A680-751F9FD19B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21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6266" y="1844824"/>
            <a:ext cx="8462198" cy="175260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SansSerif" panose="00000400000000000000" pitchFamily="2" charset="2"/>
              </a:rPr>
              <a:t>Seminário - Computação Evolucionária</a:t>
            </a:r>
          </a:p>
          <a:p>
            <a:pPr algn="l"/>
            <a:endParaRPr lang="pt-BR" sz="600" dirty="0">
              <a:latin typeface="SansSerif" panose="00000400000000000000" pitchFamily="2" charset="2"/>
            </a:endParaRPr>
          </a:p>
          <a:p>
            <a:pPr algn="l"/>
            <a:endParaRPr lang="pt-BR" sz="28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algn="l"/>
            <a:endParaRPr lang="pt-BR" sz="28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algn="l"/>
            <a:endParaRPr lang="pt-BR" sz="28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algn="l"/>
            <a:endParaRPr lang="pt-BR" sz="28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pt-BR" sz="28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pt-BR" sz="2900" dirty="0">
                <a:solidFill>
                  <a:schemeClr val="tx1"/>
                </a:solidFill>
                <a:latin typeface="+mj-lt"/>
              </a:rPr>
              <a:t>Nome do Aluno</a:t>
            </a:r>
          </a:p>
          <a:p>
            <a:endParaRPr lang="pt-BR" sz="1200" dirty="0">
              <a:solidFill>
                <a:schemeClr val="tx1"/>
              </a:solidFill>
              <a:latin typeface="+mj-lt"/>
            </a:endParaRPr>
          </a:p>
          <a:p>
            <a:r>
              <a:rPr lang="pt-BR" sz="2400" dirty="0" err="1">
                <a:solidFill>
                  <a:schemeClr val="tx1"/>
                </a:solidFill>
                <a:latin typeface="+mj-lt"/>
              </a:rPr>
              <a:t>xx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 de Julho de 2016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3792" y="2349408"/>
            <a:ext cx="7774632" cy="2606129"/>
          </a:xfrm>
        </p:spPr>
        <p:txBody>
          <a:bodyPr>
            <a:normAutofit/>
          </a:bodyPr>
          <a:lstStyle/>
          <a:p>
            <a:r>
              <a:rPr lang="pt-BR" sz="4200" b="1" dirty="0"/>
              <a:t>Título do seu Trabalho</a:t>
            </a:r>
            <a:endParaRPr lang="pt-BR" sz="4200" b="1" dirty="0">
              <a:latin typeface="SansSerif" panose="000004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3137"/>
            <a:ext cx="2448272" cy="9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40360" y="541129"/>
            <a:ext cx="5868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Universidade Federal de Minas Gerais</a:t>
            </a:r>
          </a:p>
          <a:p>
            <a:r>
              <a:rPr lang="pt-BR" sz="2000" b="1" dirty="0"/>
              <a:t>Escola de Engenharia</a:t>
            </a:r>
          </a:p>
          <a:p>
            <a:r>
              <a:rPr lang="pt-BR" sz="2000" b="1" dirty="0"/>
              <a:t>Programa de Pós Graduação em Engenharia Elétrica</a:t>
            </a:r>
          </a:p>
        </p:txBody>
      </p:sp>
    </p:spTree>
    <p:extLst>
      <p:ext uri="{BB962C8B-B14F-4D97-AF65-F5344CB8AC3E}">
        <p14:creationId xmlns:p14="http://schemas.microsoft.com/office/powerpoint/2010/main" val="171015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Fluxograma do Algoritmo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845293" y="4914462"/>
            <a:ext cx="648072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/>
              <a:t>SIM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090531" y="1345144"/>
            <a:ext cx="1159089" cy="302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INICIO</a:t>
            </a:r>
            <a:endParaRPr lang="pt-BR" sz="1600" dirty="0"/>
          </a:p>
        </p:txBody>
      </p:sp>
      <p:sp>
        <p:nvSpPr>
          <p:cNvPr id="25" name="Retângulo 24"/>
          <p:cNvSpPr/>
          <p:nvPr/>
        </p:nvSpPr>
        <p:spPr>
          <a:xfrm>
            <a:off x="899592" y="1919005"/>
            <a:ext cx="3528392" cy="6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Gera conjunto de pontos de referência Z*</a:t>
            </a:r>
            <a:endParaRPr lang="pt-BR" sz="1400" dirty="0"/>
          </a:p>
        </p:txBody>
      </p:sp>
      <p:cxnSp>
        <p:nvCxnSpPr>
          <p:cNvPr id="30" name="Conector de seta reta 29"/>
          <p:cNvCxnSpPr>
            <a:stCxn id="24" idx="2"/>
            <a:endCxn id="25" idx="0"/>
          </p:cNvCxnSpPr>
          <p:nvPr/>
        </p:nvCxnSpPr>
        <p:spPr>
          <a:xfrm flipH="1">
            <a:off x="2663788" y="1647544"/>
            <a:ext cx="6288" cy="271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2" name="Conector de seta reta 31"/>
          <p:cNvCxnSpPr>
            <a:stCxn id="25" idx="2"/>
            <a:endCxn id="48" idx="0"/>
          </p:cNvCxnSpPr>
          <p:nvPr/>
        </p:nvCxnSpPr>
        <p:spPr>
          <a:xfrm>
            <a:off x="2663788" y="2523805"/>
            <a:ext cx="0" cy="17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4" name="Conector de seta reta 33"/>
          <p:cNvCxnSpPr>
            <a:endCxn id="124" idx="1"/>
          </p:cNvCxnSpPr>
          <p:nvPr/>
        </p:nvCxnSpPr>
        <p:spPr>
          <a:xfrm flipV="1">
            <a:off x="6885657" y="5193280"/>
            <a:ext cx="658993" cy="31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384409" y="4244615"/>
            <a:ext cx="648072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/>
              <a:t>NÃO</a:t>
            </a:r>
          </a:p>
        </p:txBody>
      </p:sp>
      <p:cxnSp>
        <p:nvCxnSpPr>
          <p:cNvPr id="39" name="Conector reto 38"/>
          <p:cNvCxnSpPr/>
          <p:nvPr/>
        </p:nvCxnSpPr>
        <p:spPr>
          <a:xfrm>
            <a:off x="4294128" y="6391572"/>
            <a:ext cx="16201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0" name="Conector reto 39"/>
          <p:cNvCxnSpPr>
            <a:stCxn id="115" idx="0"/>
          </p:cNvCxnSpPr>
          <p:nvPr/>
        </p:nvCxnSpPr>
        <p:spPr>
          <a:xfrm flipV="1">
            <a:off x="5914309" y="3753367"/>
            <a:ext cx="0" cy="774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1" name="Conector de seta reta 40"/>
          <p:cNvCxnSpPr>
            <a:endCxn id="55" idx="3"/>
          </p:cNvCxnSpPr>
          <p:nvPr/>
        </p:nvCxnSpPr>
        <p:spPr>
          <a:xfrm flipH="1">
            <a:off x="4427984" y="3753368"/>
            <a:ext cx="1486326" cy="27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8" name="Retângulo 47"/>
          <p:cNvSpPr/>
          <p:nvPr/>
        </p:nvSpPr>
        <p:spPr>
          <a:xfrm>
            <a:off x="899592" y="2698730"/>
            <a:ext cx="3528392" cy="6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PROXIMO PASSO</a:t>
            </a:r>
            <a:endParaRPr lang="pt-BR" sz="1400" dirty="0"/>
          </a:p>
        </p:txBody>
      </p:sp>
      <p:cxnSp>
        <p:nvCxnSpPr>
          <p:cNvPr id="54" name="Conector de seta reta 53"/>
          <p:cNvCxnSpPr>
            <a:stCxn id="48" idx="2"/>
            <a:endCxn id="55" idx="0"/>
          </p:cNvCxnSpPr>
          <p:nvPr/>
        </p:nvCxnSpPr>
        <p:spPr>
          <a:xfrm>
            <a:off x="2663788" y="3303530"/>
            <a:ext cx="0" cy="17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5" name="Retângulo 54"/>
          <p:cNvSpPr/>
          <p:nvPr/>
        </p:nvSpPr>
        <p:spPr>
          <a:xfrm>
            <a:off x="899592" y="3478455"/>
            <a:ext cx="3528392" cy="6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PROXIMO PASSO</a:t>
            </a:r>
            <a:endParaRPr lang="pt-BR" sz="1400" dirty="0"/>
          </a:p>
        </p:txBody>
      </p:sp>
      <p:cxnSp>
        <p:nvCxnSpPr>
          <p:cNvPr id="61" name="Conector de seta reta 60"/>
          <p:cNvCxnSpPr>
            <a:stCxn id="55" idx="2"/>
            <a:endCxn id="62" idx="0"/>
          </p:cNvCxnSpPr>
          <p:nvPr/>
        </p:nvCxnSpPr>
        <p:spPr>
          <a:xfrm>
            <a:off x="2663788" y="4083255"/>
            <a:ext cx="0" cy="17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2" name="Retângulo 61"/>
          <p:cNvSpPr/>
          <p:nvPr/>
        </p:nvSpPr>
        <p:spPr>
          <a:xfrm>
            <a:off x="899592" y="4258180"/>
            <a:ext cx="3528392" cy="2694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PROXIMO PASSO</a:t>
            </a:r>
            <a:endParaRPr lang="pt-BR" sz="1400" dirty="0"/>
          </a:p>
        </p:txBody>
      </p:sp>
      <p:cxnSp>
        <p:nvCxnSpPr>
          <p:cNvPr id="76" name="Conector de seta reta 75"/>
          <p:cNvCxnSpPr>
            <a:stCxn id="62" idx="2"/>
            <a:endCxn id="77" idx="0"/>
          </p:cNvCxnSpPr>
          <p:nvPr/>
        </p:nvCxnSpPr>
        <p:spPr>
          <a:xfrm>
            <a:off x="2663788" y="4527589"/>
            <a:ext cx="0" cy="207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77" name="Retângulo 76"/>
          <p:cNvSpPr/>
          <p:nvPr/>
        </p:nvSpPr>
        <p:spPr>
          <a:xfrm>
            <a:off x="899592" y="4735504"/>
            <a:ext cx="3528392" cy="306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PROXIMO PASSO</a:t>
            </a:r>
            <a:endParaRPr lang="pt-BR" sz="1400" dirty="0"/>
          </a:p>
        </p:txBody>
      </p:sp>
      <p:cxnSp>
        <p:nvCxnSpPr>
          <p:cNvPr id="84" name="Conector de seta reta 83"/>
          <p:cNvCxnSpPr>
            <a:stCxn id="77" idx="2"/>
            <a:endCxn id="85" idx="0"/>
          </p:cNvCxnSpPr>
          <p:nvPr/>
        </p:nvCxnSpPr>
        <p:spPr>
          <a:xfrm>
            <a:off x="2663788" y="5042079"/>
            <a:ext cx="0" cy="170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5" name="Retângulo 84"/>
          <p:cNvSpPr/>
          <p:nvPr/>
        </p:nvSpPr>
        <p:spPr>
          <a:xfrm>
            <a:off x="899592" y="5212830"/>
            <a:ext cx="3528392" cy="6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PROXIMO PASSO</a:t>
            </a:r>
            <a:endParaRPr lang="pt-BR" sz="1400" dirty="0"/>
          </a:p>
        </p:txBody>
      </p:sp>
      <p:cxnSp>
        <p:nvCxnSpPr>
          <p:cNvPr id="112" name="Conector de seta reta 111"/>
          <p:cNvCxnSpPr>
            <a:stCxn id="85" idx="2"/>
            <a:endCxn id="113" idx="0"/>
          </p:cNvCxnSpPr>
          <p:nvPr/>
        </p:nvCxnSpPr>
        <p:spPr>
          <a:xfrm>
            <a:off x="2663788" y="5817630"/>
            <a:ext cx="0" cy="1749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3" name="Retângulo 112"/>
          <p:cNvSpPr/>
          <p:nvPr/>
        </p:nvSpPr>
        <p:spPr>
          <a:xfrm>
            <a:off x="899592" y="5992552"/>
            <a:ext cx="3528392" cy="6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PROXIMO PASSO</a:t>
            </a:r>
            <a:endParaRPr lang="pt-BR" sz="1400" dirty="0"/>
          </a:p>
        </p:txBody>
      </p:sp>
      <p:sp>
        <p:nvSpPr>
          <p:cNvPr id="115" name="Fluxograma: Decisão 114"/>
          <p:cNvSpPr/>
          <p:nvPr/>
        </p:nvSpPr>
        <p:spPr>
          <a:xfrm>
            <a:off x="4942201" y="4527589"/>
            <a:ext cx="1944216" cy="1320947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Número máx. de gerações atingido?</a:t>
            </a:r>
          </a:p>
        </p:txBody>
      </p:sp>
      <p:cxnSp>
        <p:nvCxnSpPr>
          <p:cNvPr id="121" name="Conector reto 120"/>
          <p:cNvCxnSpPr>
            <a:endCxn id="115" idx="2"/>
          </p:cNvCxnSpPr>
          <p:nvPr/>
        </p:nvCxnSpPr>
        <p:spPr>
          <a:xfrm flipV="1">
            <a:off x="5914309" y="5848536"/>
            <a:ext cx="0" cy="543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24" name="Retângulo de cantos arredondados 123"/>
          <p:cNvSpPr/>
          <p:nvPr/>
        </p:nvSpPr>
        <p:spPr>
          <a:xfrm>
            <a:off x="7544650" y="5042080"/>
            <a:ext cx="1069960" cy="302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78413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344" y="780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Fluxograma do Algoritmo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62"/>
              <p:cNvSpPr txBox="1">
                <a:spLocks noChangeArrowheads="1"/>
              </p:cNvSpPr>
              <p:nvPr/>
            </p:nvSpPr>
            <p:spPr bwMode="auto">
              <a:xfrm>
                <a:off x="323528" y="1412776"/>
                <a:ext cx="8947712" cy="4893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Passo 1;</a:t>
                </a:r>
              </a:p>
              <a:p>
                <a:pPr marL="342900" indent="-34290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pt-BR" dirty="0">
                    <a:solidFill>
                      <a:prstClr val="black"/>
                    </a:solidFill>
                  </a:rPr>
                  <a:t>Passo 2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pt-BR" sz="1800" b="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pt-BR" dirty="0">
                    <a:solidFill>
                      <a:prstClr val="black"/>
                    </a:solidFill>
                  </a:rPr>
                  <a:t>Passo 3;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pt-BR" sz="500" b="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...</a:t>
                </a:r>
              </a:p>
              <a:p>
                <a:pPr marL="342900" indent="-34290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indent="-34290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Para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𝑖</m:t>
                    </m:r>
                    <m:r>
                      <a:rPr lang="pt-BR" sz="1800" b="0" i="1" smtClean="0">
                        <a:latin typeface="Cambria Math"/>
                      </a:rPr>
                      <m:t>=1,…,</m:t>
                    </m:r>
                    <m:r>
                      <a:rPr lang="pt-BR" sz="18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 fazer:</a:t>
                </a:r>
              </a:p>
              <a:p>
                <a:pPr marL="628650" indent="-62865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u="sng" dirty="0">
                  <a:solidFill>
                    <a:prstClr val="black"/>
                  </a:solidFill>
                  <a:latin typeface="Calibri"/>
                </a:endParaRPr>
              </a:p>
              <a:p>
                <a:pPr marL="628650" indent="-62865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pt-BR" sz="1800" b="0" u="sng" dirty="0">
                    <a:solidFill>
                      <a:prstClr val="black"/>
                    </a:solidFill>
                    <a:latin typeface="Calibri"/>
                  </a:rPr>
                  <a:t>Passo 5.1</a:t>
                </a:r>
                <a:r>
                  <a:rPr lang="pt-BR" sz="1800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endParaRPr lang="pt-BR" sz="1800" b="0" dirty="0">
                  <a:solidFill>
                    <a:prstClr val="black"/>
                  </a:solidFill>
                  <a:latin typeface="Calibri"/>
                </a:endParaRPr>
              </a:p>
              <a:p>
                <a:pPr marL="628650" indent="-62865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u="sng" dirty="0">
                  <a:solidFill>
                    <a:prstClr val="black"/>
                  </a:solidFill>
                  <a:latin typeface="Calibri"/>
                </a:endParaRPr>
              </a:p>
              <a:p>
                <a:pPr marL="628650" indent="-628650" algn="just">
                  <a:buFont typeface="+mj-lt"/>
                  <a:buAutoNum type="arabicPeriod"/>
                </a:pPr>
                <a:r>
                  <a:rPr lang="pt-BR" u="sng" dirty="0">
                    <a:solidFill>
                      <a:prstClr val="black"/>
                    </a:solidFill>
                  </a:rPr>
                  <a:t>Passo 5.2: </a:t>
                </a:r>
              </a:p>
              <a:p>
                <a:pPr marL="628650" indent="-62865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u="sng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lvl="0" indent="-342900" algn="just">
                  <a:buFont typeface="+mj-lt"/>
                  <a:buAutoNum type="arabicPeriod"/>
                </a:pPr>
                <a:r>
                  <a:rPr lang="pt-BR" dirty="0">
                    <a:solidFill>
                      <a:prstClr val="black"/>
                    </a:solidFill>
                  </a:rPr>
                  <a:t>      </a:t>
                </a:r>
                <a:r>
                  <a:rPr lang="pt-BR" dirty="0" err="1">
                    <a:solidFill>
                      <a:prstClr val="black"/>
                    </a:solidFill>
                  </a:rPr>
                  <a:t>If</a:t>
                </a:r>
                <a:r>
                  <a:rPr lang="pt-BR" dirty="0">
                    <a:solidFill>
                      <a:prstClr val="black"/>
                    </a:solidFill>
                  </a:rPr>
                  <a:t> ...</a:t>
                </a:r>
              </a:p>
              <a:p>
                <a:pPr marL="628650" lvl="0" indent="-628650" algn="just">
                  <a:buFont typeface="+mj-lt"/>
                  <a:buAutoNum type="arabicPeriod"/>
                </a:pPr>
                <a:endParaRPr lang="pt-BR" sz="500" u="sng" dirty="0">
                  <a:solidFill>
                    <a:prstClr val="black"/>
                  </a:solidFill>
                </a:endParaRPr>
              </a:p>
              <a:p>
                <a:pPr marL="628650" lvl="0" indent="-628650" algn="just">
                  <a:buFont typeface="+mj-lt"/>
                  <a:buAutoNum type="arabicPeriod"/>
                </a:pPr>
                <a:r>
                  <a:rPr lang="pt-BR" dirty="0">
                    <a:solidFill>
                      <a:prstClr val="black"/>
                    </a:solidFill>
                  </a:rPr>
                  <a:t>       </a:t>
                </a:r>
                <a:r>
                  <a:rPr lang="pt-BR" dirty="0" err="1">
                    <a:solidFill>
                      <a:prstClr val="black"/>
                    </a:solidFill>
                  </a:rPr>
                  <a:t>xxxxx</a:t>
                </a:r>
                <a:endParaRPr lang="pt-BR" dirty="0">
                  <a:solidFill>
                    <a:prstClr val="black"/>
                  </a:solidFill>
                </a:endParaRPr>
              </a:p>
              <a:p>
                <a:pPr marL="628650" indent="-62865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u="sng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lvl="0" indent="-342900" algn="just">
                  <a:buFont typeface="+mj-lt"/>
                  <a:buAutoNum type="arabicPeriod"/>
                </a:pPr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      </a:t>
                </a:r>
                <a:r>
                  <a:rPr lang="pt-BR" sz="1800" b="0" dirty="0" err="1">
                    <a:solidFill>
                      <a:prstClr val="black"/>
                    </a:solidFill>
                    <a:latin typeface="Calibri"/>
                  </a:rPr>
                  <a:t>Else</a:t>
                </a:r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 ..</a:t>
                </a:r>
                <a:endParaRPr lang="pt-BR" dirty="0">
                  <a:solidFill>
                    <a:prstClr val="black"/>
                  </a:solidFill>
                </a:endParaRPr>
              </a:p>
              <a:p>
                <a:pPr marL="628650" lvl="0" indent="-628650" algn="just">
                  <a:buFont typeface="+mj-lt"/>
                  <a:buAutoNum type="arabicPeriod"/>
                </a:pPr>
                <a:endParaRPr lang="pt-BR" sz="500" u="sng" dirty="0">
                  <a:solidFill>
                    <a:prstClr val="black"/>
                  </a:solidFill>
                </a:endParaRPr>
              </a:p>
              <a:p>
                <a:pPr marL="628650" lvl="0" indent="-628650" algn="just">
                  <a:buFont typeface="+mj-lt"/>
                  <a:buAutoNum type="arabicPeriod"/>
                </a:pPr>
                <a:r>
                  <a:rPr lang="pt-BR" dirty="0">
                    <a:solidFill>
                      <a:prstClr val="black"/>
                    </a:solidFill>
                  </a:rPr>
                  <a:t>       </a:t>
                </a:r>
                <a:r>
                  <a:rPr lang="pt-BR" dirty="0" err="1">
                    <a:solidFill>
                      <a:prstClr val="black"/>
                    </a:solidFill>
                  </a:rPr>
                  <a:t>xxxxxx</a:t>
                </a:r>
                <a:endParaRPr lang="pt-BR" dirty="0">
                  <a:solidFill>
                    <a:prstClr val="black"/>
                  </a:solidFill>
                </a:endParaRPr>
              </a:p>
              <a:p>
                <a:pPr marL="628650" lvl="0" indent="-628650" algn="just">
                  <a:buFont typeface="+mj-lt"/>
                  <a:buAutoNum type="arabicPeriod"/>
                </a:pPr>
                <a:endParaRPr lang="pt-BR" sz="500" u="sng" dirty="0">
                  <a:solidFill>
                    <a:prstClr val="black"/>
                  </a:solidFill>
                </a:endParaRPr>
              </a:p>
              <a:p>
                <a:pPr marL="628650" lvl="0" indent="-628650" algn="just">
                  <a:buFont typeface="+mj-lt"/>
                  <a:buAutoNum type="arabicPeriod"/>
                </a:pPr>
                <a:r>
                  <a:rPr lang="pt-BR" dirty="0">
                    <a:solidFill>
                      <a:prstClr val="black"/>
                    </a:solidFill>
                  </a:rPr>
                  <a:t> </a:t>
                </a:r>
                <a:r>
                  <a:rPr lang="pt-BR" dirty="0" err="1">
                    <a:solidFill>
                      <a:prstClr val="black"/>
                    </a:solidFill>
                  </a:rPr>
                  <a:t>End</a:t>
                </a:r>
                <a:r>
                  <a:rPr lang="pt-BR" dirty="0">
                    <a:solidFill>
                      <a:prstClr val="black"/>
                    </a:solidFill>
                  </a:rPr>
                  <a:t> ..</a:t>
                </a:r>
              </a:p>
              <a:p>
                <a:pPr marL="628650" indent="-628650" algn="just" eaLnBrk="1" hangingPunct="1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pt-BR" sz="500" b="0" dirty="0">
                  <a:solidFill>
                    <a:prstClr val="black"/>
                  </a:solidFill>
                  <a:latin typeface="Calibri"/>
                </a:endParaRPr>
              </a:p>
              <a:p>
                <a:pPr marL="361950" indent="-361950" algn="just"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10: Se </a:t>
                </a:r>
                <a:r>
                  <a:rPr lang="pt-BR" sz="1800" dirty="0">
                    <a:solidFill>
                      <a:prstClr val="black"/>
                    </a:solidFill>
                    <a:latin typeface="Calibri"/>
                  </a:rPr>
                  <a:t>“critério de parada não atingido”</a:t>
                </a:r>
                <a:r>
                  <a:rPr lang="pt-BR" sz="1800" b="0" dirty="0">
                    <a:solidFill>
                      <a:prstClr val="black"/>
                    </a:solidFill>
                    <a:latin typeface="Calibri"/>
                  </a:rPr>
                  <a:t> retorna ao passo 5. Senão retorna a solução.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ts val="0"/>
                  </a:spcBef>
                </a:pPr>
                <a:endParaRPr lang="pt-BR" sz="1800" b="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Text 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12776"/>
                <a:ext cx="8947712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545" t="-6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3380904" y="1135777"/>
            <a:ext cx="55835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solidFill>
                  <a:srgbClr val="FF0000"/>
                </a:solidFill>
              </a:rPr>
              <a:t>CASO DESEJADO O ALGORTIMO DESENVOLVIDO TAMBÉM PODE SER APRESENTADO SOB A FORMA DE UM PROCEDIMENTO ALGORÍTMICO GENÉRICO, </a:t>
            </a:r>
            <a:r>
              <a:rPr lang="pt-BR" sz="2100" b="1" dirty="0">
                <a:solidFill>
                  <a:srgbClr val="FF0000"/>
                </a:solidFill>
              </a:rPr>
              <a:t>AO INVÉS DE COLOCAR UM FLUXOGRAMA</a:t>
            </a:r>
            <a:r>
              <a:rPr lang="pt-BR" sz="2100" dirty="0">
                <a:solidFill>
                  <a:srgbClr val="FF0000"/>
                </a:solidFill>
              </a:rPr>
              <a:t>. SINTA-SE A VONTADE PARA EXPOR DA MANEIRA QUE PREFERIR.</a:t>
            </a:r>
          </a:p>
          <a:p>
            <a:pPr algn="just"/>
            <a:endParaRPr lang="pt-BR" sz="3200" dirty="0">
              <a:solidFill>
                <a:srgbClr val="FF0000"/>
              </a:solidFill>
            </a:endParaRP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MAS SE COLOCAR UM FLUXOGRAMA NÃO COLOQUE UM CÓDIGO! COLOQUE UM OU OUTRO!</a:t>
            </a:r>
          </a:p>
        </p:txBody>
      </p:sp>
    </p:spTree>
    <p:extLst>
      <p:ext uri="{BB962C8B-B14F-4D97-AF65-F5344CB8AC3E}">
        <p14:creationId xmlns:p14="http://schemas.microsoft.com/office/powerpoint/2010/main" val="369597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49" y="1454542"/>
            <a:ext cx="4459756" cy="29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Fluxograma do Algoritmo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619672" y="1581189"/>
            <a:ext cx="1159089" cy="302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INICIO</a:t>
            </a:r>
            <a:endParaRPr lang="pt-BR" sz="1600" dirty="0"/>
          </a:p>
        </p:txBody>
      </p:sp>
      <p:sp>
        <p:nvSpPr>
          <p:cNvPr id="26" name="Retângulo 25"/>
          <p:cNvSpPr/>
          <p:nvPr/>
        </p:nvSpPr>
        <p:spPr>
          <a:xfrm>
            <a:off x="428733" y="2155050"/>
            <a:ext cx="3528392" cy="6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Gera conjunto de pontos de referência Z*</a:t>
            </a:r>
            <a:endParaRPr lang="pt-BR" sz="1400" dirty="0"/>
          </a:p>
        </p:txBody>
      </p:sp>
      <p:cxnSp>
        <p:nvCxnSpPr>
          <p:cNvPr id="27" name="Conector de seta reta 26"/>
          <p:cNvCxnSpPr>
            <a:stCxn id="24" idx="2"/>
            <a:endCxn id="26" idx="0"/>
          </p:cNvCxnSpPr>
          <p:nvPr/>
        </p:nvCxnSpPr>
        <p:spPr>
          <a:xfrm flipH="1">
            <a:off x="2192929" y="1883589"/>
            <a:ext cx="6288" cy="271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" name="Conector de seta reta 27"/>
          <p:cNvCxnSpPr>
            <a:stCxn id="26" idx="2"/>
            <a:endCxn id="35" idx="0"/>
          </p:cNvCxnSpPr>
          <p:nvPr/>
        </p:nvCxnSpPr>
        <p:spPr>
          <a:xfrm>
            <a:off x="2192929" y="2759850"/>
            <a:ext cx="0" cy="174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5" name="Retângulo 34"/>
          <p:cNvSpPr/>
          <p:nvPr/>
        </p:nvSpPr>
        <p:spPr>
          <a:xfrm>
            <a:off x="428733" y="2934775"/>
            <a:ext cx="3528392" cy="6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PROXIMO PASSO</a:t>
            </a:r>
            <a:endParaRPr lang="pt-BR" sz="1400" dirty="0"/>
          </a:p>
        </p:txBody>
      </p:sp>
      <p:cxnSp>
        <p:nvCxnSpPr>
          <p:cNvPr id="36" name="Conector de seta reta 35"/>
          <p:cNvCxnSpPr>
            <a:stCxn id="35" idx="2"/>
          </p:cNvCxnSpPr>
          <p:nvPr/>
        </p:nvCxnSpPr>
        <p:spPr>
          <a:xfrm>
            <a:off x="2192929" y="3539575"/>
            <a:ext cx="6288" cy="427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8" name="CaixaDeTexto 7"/>
          <p:cNvSpPr txBox="1"/>
          <p:nvPr/>
        </p:nvSpPr>
        <p:spPr>
          <a:xfrm>
            <a:off x="1835696" y="3933056"/>
            <a:ext cx="2337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(...)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3508" y="4710043"/>
            <a:ext cx="89229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solidFill>
                  <a:srgbClr val="FF0000"/>
                </a:solidFill>
              </a:rPr>
              <a:t>CASO DESEJADO ENALTECER ASPECTOS ORIGINAIS DE SEU ALGORITMO, MAIS SLIDES E A INCLUSÃO DE FIGURAS OU GRÁFICOS PODEM E DEVEM SER REALIZADAS PARA FACILITAR A SUA EXPLICAÇÃO E O ENTENDIMENTO DOS OUVINTES. NINGUÉM É PENALIZADO POR ISTO. MAS TENTE SER OBJETIVO, NÃO PRECISANDO REPETIR OS ASPECTOS DO ALGORITMO QUE SEJAM IDENTICOS AQUELES JÁ VISTO EM SALA DE AULA. O TEMPO DE APRESENTAÇÃO É RIGOROSAMENTE CUMPRIDO, SENDO CRITÉRIO DE AVALIACAO.</a:t>
            </a:r>
          </a:p>
        </p:txBody>
      </p:sp>
      <p:sp>
        <p:nvSpPr>
          <p:cNvPr id="10" name="Seta em curva para baixo 9"/>
          <p:cNvSpPr/>
          <p:nvPr/>
        </p:nvSpPr>
        <p:spPr>
          <a:xfrm>
            <a:off x="3724293" y="1678661"/>
            <a:ext cx="1368152" cy="6813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3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b="1" dirty="0"/>
              <a:t>Resultados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168152"/>
            <a:ext cx="8856984" cy="506916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Problema DTLZ1 – 3 Objetivos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2000" b="1" dirty="0"/>
              <a:t>   </a:t>
            </a:r>
            <a:r>
              <a:rPr lang="pt-BR" sz="1800" b="1" dirty="0"/>
              <a:t>IGD – Pior caso, Caso médio e Melhor Caso:</a:t>
            </a:r>
            <a:endParaRPr lang="pt-BR" sz="1800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 Tempo Médio: </a:t>
            </a:r>
            <a:r>
              <a:rPr lang="pt-BR" sz="2000" b="1" dirty="0" err="1"/>
              <a:t>xxx.xx</a:t>
            </a:r>
            <a:r>
              <a:rPr lang="pt-BR" sz="2000" b="1" dirty="0"/>
              <a:t> segundos</a:t>
            </a:r>
            <a:endParaRPr lang="pt-BR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5749" r="3031"/>
          <a:stretch/>
        </p:blipFill>
        <p:spPr bwMode="auto">
          <a:xfrm>
            <a:off x="4449650" y="1772816"/>
            <a:ext cx="469435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51989"/>
              </p:ext>
            </p:extLst>
          </p:nvPr>
        </p:nvGraphicFramePr>
        <p:xfrm>
          <a:off x="323528" y="2530522"/>
          <a:ext cx="3888432" cy="1546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MOEA-DD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NSGAIII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PROPOSTO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3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54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b="1" dirty="0"/>
              <a:t>Resultados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168152"/>
            <a:ext cx="8856984" cy="506916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Problema DTLZ1 – 5 Objetivos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2000" b="1" dirty="0"/>
              <a:t>   </a:t>
            </a:r>
            <a:r>
              <a:rPr lang="pt-BR" sz="1800" b="1" dirty="0"/>
              <a:t>IGD – Pior caso, Caso médio e Melhor Caso:</a:t>
            </a:r>
            <a:endParaRPr lang="pt-BR" sz="1800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 Tempo Médio: </a:t>
            </a:r>
            <a:r>
              <a:rPr lang="pt-BR" sz="2000" b="1" dirty="0" err="1"/>
              <a:t>xxx.xx</a:t>
            </a:r>
            <a:r>
              <a:rPr lang="pt-BR" sz="2000" b="1" dirty="0"/>
              <a:t> segundos</a:t>
            </a:r>
            <a:endParaRPr lang="pt-BR" sz="1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05082"/>
              </p:ext>
            </p:extLst>
          </p:nvPr>
        </p:nvGraphicFramePr>
        <p:xfrm>
          <a:off x="323528" y="2530522"/>
          <a:ext cx="3888432" cy="1546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MOEA-DD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NSGAIII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PROPOSTO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3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91" y="1700808"/>
            <a:ext cx="4983453" cy="373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b="1" dirty="0"/>
              <a:t>Resultados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168152"/>
            <a:ext cx="8856984" cy="506916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Problema DTLZ2 – 3 Objetivos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2000" b="1" dirty="0"/>
              <a:t>   </a:t>
            </a:r>
            <a:r>
              <a:rPr lang="pt-BR" sz="1800" b="1" dirty="0"/>
              <a:t>IGD – Pior caso, Caso médio e Melhor Caso:</a:t>
            </a:r>
            <a:endParaRPr lang="pt-BR" sz="1800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 Tempo Médio: </a:t>
            </a:r>
            <a:r>
              <a:rPr lang="pt-BR" sz="2000" b="1" dirty="0" err="1"/>
              <a:t>xxx.xx</a:t>
            </a:r>
            <a:r>
              <a:rPr lang="pt-BR" sz="2000" b="1" dirty="0"/>
              <a:t> segundos</a:t>
            </a:r>
            <a:endParaRPr lang="pt-BR" sz="1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35" y="1700808"/>
            <a:ext cx="507339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78999"/>
              </p:ext>
            </p:extLst>
          </p:nvPr>
        </p:nvGraphicFramePr>
        <p:xfrm>
          <a:off x="323528" y="2530522"/>
          <a:ext cx="3888432" cy="1546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MOEA-DD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NSGAIII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PROPOSTO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3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68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b="1" dirty="0"/>
              <a:t>Resultados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168152"/>
            <a:ext cx="8856984" cy="506916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Problema DTLZ1 – 5 Objetivos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2000" b="1" dirty="0"/>
              <a:t>   </a:t>
            </a:r>
            <a:r>
              <a:rPr lang="pt-BR" sz="1800" b="1" dirty="0"/>
              <a:t>IGD – Pior caso, Caso médio e Melhor Caso:</a:t>
            </a:r>
            <a:endParaRPr lang="pt-BR" sz="1800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 Tempo Médio: </a:t>
            </a:r>
            <a:r>
              <a:rPr lang="pt-BR" sz="2000" b="1" dirty="0" err="1"/>
              <a:t>xxx.xx</a:t>
            </a:r>
            <a:r>
              <a:rPr lang="pt-BR" sz="2000" b="1" dirty="0"/>
              <a:t> segundos</a:t>
            </a:r>
            <a:endParaRPr lang="pt-BR" sz="1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5057697" cy="379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78999"/>
              </p:ext>
            </p:extLst>
          </p:nvPr>
        </p:nvGraphicFramePr>
        <p:xfrm>
          <a:off x="323528" y="2530522"/>
          <a:ext cx="3888432" cy="15465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MOEA-DD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NSGAIII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PROPOSTO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3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5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78497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b="1" dirty="0"/>
              <a:t>Análise Crítica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1256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 método proposto alcançou resultados razoáveis,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 (piores melhores iguais ao NSGA3 e MOEA-DD);</a:t>
            </a:r>
          </a:p>
          <a:p>
            <a:pPr marL="0" indent="0" algn="just">
              <a:buNone/>
            </a:pPr>
            <a:endParaRPr lang="pt-BR" sz="1000" dirty="0"/>
          </a:p>
          <a:p>
            <a:pPr algn="just"/>
            <a:r>
              <a:rPr lang="pt-BR" sz="2400" dirty="0"/>
              <a:t>O mecanismo sugerido pode resultar em melhoria de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;</a:t>
            </a:r>
          </a:p>
          <a:p>
            <a:pPr marL="0" indent="0" algn="just">
              <a:buNone/>
            </a:pPr>
            <a:endParaRPr lang="pt-BR" sz="1000" dirty="0"/>
          </a:p>
          <a:p>
            <a:pPr algn="just"/>
            <a:r>
              <a:rPr lang="pt-BR" sz="2400" dirty="0"/>
              <a:t>Percebe-se espaço para melhorias em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;</a:t>
            </a:r>
          </a:p>
          <a:p>
            <a:pPr algn="just"/>
            <a:endParaRPr lang="pt-BR" sz="1000" dirty="0"/>
          </a:p>
          <a:p>
            <a:pPr algn="just"/>
            <a:r>
              <a:rPr lang="pt-BR" sz="2400" dirty="0"/>
              <a:t>O tempo computacional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;</a:t>
            </a:r>
          </a:p>
          <a:p>
            <a:pPr algn="just"/>
            <a:endParaRPr lang="pt-BR" sz="1000" dirty="0"/>
          </a:p>
          <a:p>
            <a:pPr algn="just"/>
            <a:r>
              <a:rPr lang="pt-BR" sz="2400" dirty="0"/>
              <a:t>É sugerido investir ou desenvolver algo relacionado a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 </a:t>
            </a:r>
            <a:r>
              <a:rPr lang="pt-BR" sz="2400" dirty="0" err="1"/>
              <a:t>blá</a:t>
            </a:r>
            <a:r>
              <a:rPr lang="pt-BR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42524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445</Words>
  <Application>Microsoft Office PowerPoint</Application>
  <PresentationFormat>Apresentação na tela (4:3)</PresentationFormat>
  <Paragraphs>129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SansSerif</vt:lpstr>
      <vt:lpstr>Cambria Math</vt:lpstr>
      <vt:lpstr>Arial</vt:lpstr>
      <vt:lpstr>Calibri</vt:lpstr>
      <vt:lpstr>Tema do Office</vt:lpstr>
      <vt:lpstr>Título do seu Trabalho</vt:lpstr>
      <vt:lpstr>Fluxograma do Algoritmo</vt:lpstr>
      <vt:lpstr>Fluxograma do Algoritmo</vt:lpstr>
      <vt:lpstr>Fluxograma do Algoritmo</vt:lpstr>
      <vt:lpstr>Resultados</vt:lpstr>
      <vt:lpstr>Resultados</vt:lpstr>
      <vt:lpstr>Resultados</vt:lpstr>
      <vt:lpstr>Resultados</vt:lpstr>
      <vt:lpstr>Análise Crítica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Araujo Maia Farah</dc:creator>
  <cp:lastModifiedBy>Arthur Farah</cp:lastModifiedBy>
  <cp:revision>107</cp:revision>
  <dcterms:created xsi:type="dcterms:W3CDTF">2015-08-25T23:03:59Z</dcterms:created>
  <dcterms:modified xsi:type="dcterms:W3CDTF">2017-05-23T20:30:57Z</dcterms:modified>
</cp:coreProperties>
</file>